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Raleway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  <p:embeddedFont>
      <p:font typeface="Open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5.xml"/><Relationship Id="rId42" Type="http://schemas.openxmlformats.org/officeDocument/2006/relationships/font" Target="fonts/OpenSans-regular.fntdata"/><Relationship Id="rId41" Type="http://schemas.openxmlformats.org/officeDocument/2006/relationships/font" Target="fonts/Lato-boldItalic.fntdata"/><Relationship Id="rId22" Type="http://schemas.openxmlformats.org/officeDocument/2006/relationships/slide" Target="slides/slide17.xml"/><Relationship Id="rId44" Type="http://schemas.openxmlformats.org/officeDocument/2006/relationships/font" Target="fonts/OpenSans-italic.fntdata"/><Relationship Id="rId21" Type="http://schemas.openxmlformats.org/officeDocument/2006/relationships/slide" Target="slides/slide16.xml"/><Relationship Id="rId43" Type="http://schemas.openxmlformats.org/officeDocument/2006/relationships/font" Target="fonts/OpenSans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bold.fntdata"/><Relationship Id="rId12" Type="http://schemas.openxmlformats.org/officeDocument/2006/relationships/slide" Target="slides/slide7.xml"/><Relationship Id="rId34" Type="http://schemas.openxmlformats.org/officeDocument/2006/relationships/font" Target="fonts/Raleway-regular.fntdata"/><Relationship Id="rId15" Type="http://schemas.openxmlformats.org/officeDocument/2006/relationships/slide" Target="slides/slide10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9.xml"/><Relationship Id="rId36" Type="http://schemas.openxmlformats.org/officeDocument/2006/relationships/font" Target="fonts/Raleway-italic.fntdata"/><Relationship Id="rId17" Type="http://schemas.openxmlformats.org/officeDocument/2006/relationships/slide" Target="slides/slide12.xml"/><Relationship Id="rId39" Type="http://schemas.openxmlformats.org/officeDocument/2006/relationships/font" Target="fonts/Lato-bold.fntdata"/><Relationship Id="rId16" Type="http://schemas.openxmlformats.org/officeDocument/2006/relationships/slide" Target="slides/slide11.xml"/><Relationship Id="rId38" Type="http://schemas.openxmlformats.org/officeDocument/2006/relationships/font" Target="fonts/La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51622d5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51622d5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06c157a46e_0_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06c157a46e_0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06c157a46e_0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06c157a46e_0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06c157a46e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06c157a46e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06c157a46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06c157a46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06c157a46e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06c157a46e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6c157a46e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06c157a46e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06c157a46e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06c157a46e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06c157a46e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06c157a46e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06c157a46e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06c157a46e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d9c67055b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d9c67055b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d9c67055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d9c67055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d9c67055b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d9c67055b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d9c67055b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d9c67055b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0871c56cb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0871c56cb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0871c56cb7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0871c56cb7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430e6bdd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5430e6bdd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7"/>
          <p:cNvSpPr txBox="1"/>
          <p:nvPr>
            <p:ph idx="1" type="body"/>
          </p:nvPr>
        </p:nvSpPr>
        <p:spPr>
          <a:xfrm>
            <a:off x="4026250" y="370700"/>
            <a:ext cx="4747200" cy="4146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Char char="●"/>
              <a:defRPr sz="1800">
                <a:solidFill>
                  <a:srgbClr val="424242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600"/>
              <a:buChar char="○"/>
              <a:defRPr sz="1600">
                <a:solidFill>
                  <a:srgbClr val="424242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600"/>
              <a:buChar char="■"/>
              <a:defRPr sz="1600">
                <a:solidFill>
                  <a:srgbClr val="424242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600"/>
              <a:buChar char="●"/>
              <a:defRPr sz="1600">
                <a:solidFill>
                  <a:srgbClr val="424242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600"/>
              <a:buChar char="○"/>
              <a:defRPr sz="1600">
                <a:solidFill>
                  <a:srgbClr val="424242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600"/>
              <a:buChar char="■"/>
              <a:defRPr sz="1600">
                <a:solidFill>
                  <a:srgbClr val="424242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600"/>
              <a:buChar char="●"/>
              <a:defRPr sz="1600">
                <a:solidFill>
                  <a:srgbClr val="424242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600"/>
              <a:buChar char="○"/>
              <a:defRPr sz="1600">
                <a:solidFill>
                  <a:srgbClr val="424242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600"/>
              <a:buChar char="■"/>
              <a:defRPr sz="1600">
                <a:solidFill>
                  <a:srgbClr val="424242"/>
                </a:solidFill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Relationship Id="rId4" Type="http://schemas.openxmlformats.org/officeDocument/2006/relationships/image" Target="../media/image2.png"/><Relationship Id="rId5" Type="http://schemas.openxmlformats.org/officeDocument/2006/relationships/image" Target="../media/image23.png"/><Relationship Id="rId6" Type="http://schemas.openxmlformats.org/officeDocument/2006/relationships/image" Target="../media/image7.png"/><Relationship Id="rId7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9.xml"/><Relationship Id="rId5" Type="http://schemas.openxmlformats.org/officeDocument/2006/relationships/slide" Target="/ppt/slides/slide21.xml"/><Relationship Id="rId6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twitter.com/HudsonRiehle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9" name="Google Shape;139;p18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Urban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Eatery</a:t>
            </a:r>
            <a:endParaRPr/>
          </a:p>
        </p:txBody>
      </p:sp>
      <p:sp>
        <p:nvSpPr>
          <p:cNvPr id="141" name="Google Shape;141;p18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“</a:t>
            </a:r>
            <a:r>
              <a:rPr i="1" lang="en"/>
              <a:t>Good food for good moments”</a:t>
            </a:r>
            <a:endParaRPr i="1"/>
          </a:p>
        </p:txBody>
      </p:sp>
      <p:sp>
        <p:nvSpPr>
          <p:cNvPr id="142" name="Google Shape;142;p18"/>
          <p:cNvSpPr txBox="1"/>
          <p:nvPr/>
        </p:nvSpPr>
        <p:spPr>
          <a:xfrm>
            <a:off x="5181200" y="422215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Group: 3</a:t>
            </a:r>
            <a:endParaRPr sz="300"/>
          </a:p>
        </p:txBody>
      </p:sp>
      <p:pic>
        <p:nvPicPr>
          <p:cNvPr id="143" name="Google Shape;14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1199" y="1652976"/>
            <a:ext cx="3454100" cy="195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81200" y="1652975"/>
            <a:ext cx="3454099" cy="2092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45" name="Google Shape;145;p18"/>
          <p:cNvPicPr preferRelativeResize="0"/>
          <p:nvPr/>
        </p:nvPicPr>
        <p:blipFill rotWithShape="1">
          <a:blip r:embed="rId6">
            <a:alphaModFix/>
          </a:blip>
          <a:srcRect b="0" l="0" r="19980" t="0"/>
          <a:stretch/>
        </p:blipFill>
        <p:spPr>
          <a:xfrm>
            <a:off x="8181200" y="2423125"/>
            <a:ext cx="981500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pic>
        <p:nvPicPr>
          <p:cNvPr id="146" name="Google Shape;14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239634" y="2580450"/>
            <a:ext cx="923078" cy="195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description</a:t>
            </a:r>
            <a:endParaRPr/>
          </a:p>
        </p:txBody>
      </p:sp>
      <p:sp>
        <p:nvSpPr>
          <p:cNvPr id="204" name="Google Shape;204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Urban Eatery is the app which will be made available to every local Restaurant or Dhaba without charging any money.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Our team has aimed to bring back the traditional food in trend rather than custom food capturing the market.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Local restaurants will be able to have their online presence to retain their glory.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better than existing solutions </a:t>
            </a:r>
            <a:endParaRPr/>
          </a:p>
        </p:txBody>
      </p:sp>
      <p:sp>
        <p:nvSpPr>
          <p:cNvPr id="210" name="Google Shape;210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etery applications are aimed at capturing the large market. This drives the food industry to produce custom designed food irrespective of local traditional food.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Traditional food is slowly taking </a:t>
            </a:r>
            <a:r>
              <a:rPr lang="en"/>
              <a:t>recede,</a:t>
            </a:r>
            <a:r>
              <a:rPr lang="en"/>
              <a:t> needs an </a:t>
            </a:r>
            <a:r>
              <a:rPr lang="en"/>
              <a:t>urgent</a:t>
            </a:r>
            <a:r>
              <a:rPr lang="en"/>
              <a:t> revival.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So, rather than focussing on capturing the maximum area of customers, Urban Eatery is aimed to help local restaurants to make their relation firm within </a:t>
            </a:r>
            <a:r>
              <a:rPr lang="en"/>
              <a:t>their</a:t>
            </a:r>
            <a:r>
              <a:rPr lang="en"/>
              <a:t> locality.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This will not only help them financially but also help to retain tradition, fraternity and equality.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description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/>
          <p:nvPr>
            <p:ph idx="1" type="body"/>
          </p:nvPr>
        </p:nvSpPr>
        <p:spPr>
          <a:xfrm>
            <a:off x="4026250" y="370700"/>
            <a:ext cx="4747200" cy="41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Login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login form with  an option of email and password and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Sign in using Google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the firebase authentication</a:t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64796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3" name="Google Shape;223;p30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Login Page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224" name="Google Shape;22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026250" cy="474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1"/>
          <p:cNvSpPr txBox="1"/>
          <p:nvPr>
            <p:ph idx="1" type="body"/>
          </p:nvPr>
        </p:nvSpPr>
        <p:spPr>
          <a:xfrm>
            <a:off x="4026250" y="370700"/>
            <a:ext cx="4747200" cy="41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SignUp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form to collect the new users information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users can register using email</a:t>
            </a:r>
            <a:endParaRPr/>
          </a:p>
        </p:txBody>
      </p:sp>
      <p:pic>
        <p:nvPicPr>
          <p:cNvPr id="230" name="Google Shape;2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6714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31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SignUp Page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233" name="Google Shape;23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026250" cy="47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2"/>
          <p:cNvSpPr txBox="1"/>
          <p:nvPr>
            <p:ph idx="1" type="body"/>
          </p:nvPr>
        </p:nvSpPr>
        <p:spPr>
          <a:xfrm>
            <a:off x="4026250" y="370700"/>
            <a:ext cx="4747200" cy="41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Home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Canvas (Search Component)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Search Result ( Shows </a:t>
            </a:r>
            <a:r>
              <a:rPr lang="en"/>
              <a:t>search</a:t>
            </a:r>
            <a:r>
              <a:rPr lang="en"/>
              <a:t> result)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Landing page of our application</a:t>
            </a:r>
            <a:endParaRPr/>
          </a:p>
        </p:txBody>
      </p:sp>
      <p:sp>
        <p:nvSpPr>
          <p:cNvPr id="239" name="Google Shape;239;p32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40" name="Google Shape;240;p32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241" name="Google Shape;2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367478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2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32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</a:t>
            </a:r>
            <a:r>
              <a:rPr lang="en" sz="1400">
                <a:solidFill>
                  <a:srgbClr val="FFFFFF"/>
                </a:solidFill>
              </a:rPr>
              <a:t> Page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244" name="Google Shape;24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019"/>
            <a:ext cx="3674774" cy="4742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 txBox="1"/>
          <p:nvPr>
            <p:ph idx="1" type="body"/>
          </p:nvPr>
        </p:nvSpPr>
        <p:spPr>
          <a:xfrm>
            <a:off x="4026250" y="370700"/>
            <a:ext cx="4747200" cy="41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Food Display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Food (Filter breakfast, lunch &amp; Dinner)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Food Item (Display food items)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It shows the food Items tile with it description and price</a:t>
            </a:r>
            <a:endParaRPr/>
          </a:p>
        </p:txBody>
      </p:sp>
      <p:pic>
        <p:nvPicPr>
          <p:cNvPr id="250" name="Google Shape;2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67393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3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52" name="Google Shape;252;p33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53" name="Google Shape;253;p3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33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Food Display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>
            <p:ph idx="1" type="body"/>
          </p:nvPr>
        </p:nvSpPr>
        <p:spPr>
          <a:xfrm>
            <a:off x="4026250" y="370700"/>
            <a:ext cx="4747200" cy="41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Filter Category-wise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Food (Filter breakfast, lunch &amp; Dinner)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Food Item (Display food items)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Each food item can be </a:t>
            </a:r>
            <a:r>
              <a:rPr lang="en"/>
              <a:t>filtered</a:t>
            </a:r>
            <a:r>
              <a:rPr lang="en"/>
              <a:t> based on specific tag</a:t>
            </a:r>
            <a:endParaRPr/>
          </a:p>
        </p:txBody>
      </p:sp>
      <p:pic>
        <p:nvPicPr>
          <p:cNvPr id="260" name="Google Shape;26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65888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4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62" name="Google Shape;262;p34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63" name="Google Shape;263;p34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34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Filter Category-wise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5"/>
          <p:cNvSpPr txBox="1"/>
          <p:nvPr>
            <p:ph idx="1" type="body"/>
          </p:nvPr>
        </p:nvSpPr>
        <p:spPr>
          <a:xfrm>
            <a:off x="4026250" y="370700"/>
            <a:ext cx="4747200" cy="41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Blog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Blog Item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It chooses custom blogs on our page. We will publish our own blogs later.</a:t>
            </a:r>
            <a:endParaRPr/>
          </a:p>
        </p:txBody>
      </p:sp>
      <p:pic>
        <p:nvPicPr>
          <p:cNvPr id="270" name="Google Shape;27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67058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5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72" name="Google Shape;272;p35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73" name="Google Shape;273;p35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35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Blog </a:t>
            </a:r>
            <a:r>
              <a:rPr lang="en" sz="1400">
                <a:solidFill>
                  <a:srgbClr val="FFFFFF"/>
                </a:solidFill>
              </a:rPr>
              <a:t>Page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6"/>
          <p:cNvSpPr txBox="1"/>
          <p:nvPr>
            <p:ph idx="1" type="body"/>
          </p:nvPr>
        </p:nvSpPr>
        <p:spPr>
          <a:xfrm>
            <a:off x="4026250" y="370700"/>
            <a:ext cx="4747200" cy="41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Footer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Providing the links to different pages</a:t>
            </a:r>
            <a:endParaRPr/>
          </a:p>
        </p:txBody>
      </p:sp>
      <p:pic>
        <p:nvPicPr>
          <p:cNvPr id="280" name="Google Shape;2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66885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6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82" name="Google Shape;282;p36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83" name="Google Shape;283;p36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Google Shape;284;p36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Footer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52" name="Google Shape;152;p19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Problem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Solution Proposal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Component Description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Next Steps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Wireframes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/>
          <p:nvPr>
            <p:ph idx="1" type="body"/>
          </p:nvPr>
        </p:nvSpPr>
        <p:spPr>
          <a:xfrm>
            <a:off x="4026250" y="370700"/>
            <a:ext cx="4747200" cy="41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Checkout page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Provides a form to fill the delivery details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Shows the total price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Gives the flexibility to change the quantity in the cart</a:t>
            </a:r>
            <a:endParaRPr/>
          </a:p>
        </p:txBody>
      </p:sp>
      <p:pic>
        <p:nvPicPr>
          <p:cNvPr id="290" name="Google Shape;29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6714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7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92" name="Google Shape;292;p37"/>
          <p:cNvSpPr txBox="1"/>
          <p:nvPr>
            <p:ph idx="4294967295" type="title"/>
          </p:nvPr>
        </p:nvSpPr>
        <p:spPr>
          <a:xfrm>
            <a:off x="346425" y="4745100"/>
            <a:ext cx="2272200" cy="39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Home Page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93" name="Google Shape;293;p37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37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Checkout Page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next?</a:t>
            </a:r>
            <a:endParaRPr sz="3000"/>
          </a:p>
        </p:txBody>
      </p:sp>
      <p:sp>
        <p:nvSpPr>
          <p:cNvPr id="305" name="Google Shape;305;p3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Adding payment gateway (Stripe)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Account page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Restaurant page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Past orders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Managing footer </a:t>
            </a:r>
            <a:r>
              <a:rPr lang="en"/>
              <a:t>links and making appropriate pages for it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6600" y="124375"/>
            <a:ext cx="6690802" cy="43515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6" name="Google Shape;316;p41"/>
          <p:cNvGrpSpPr/>
          <p:nvPr/>
        </p:nvGrpSpPr>
        <p:grpSpPr>
          <a:xfrm>
            <a:off x="6011700" y="2309250"/>
            <a:ext cx="3132300" cy="525000"/>
            <a:chOff x="5330350" y="2313675"/>
            <a:chExt cx="3132300" cy="525000"/>
          </a:xfrm>
        </p:grpSpPr>
        <p:sp>
          <p:nvSpPr>
            <p:cNvPr id="317" name="Google Shape;317;p41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41"/>
            <p:cNvSpPr txBox="1"/>
            <p:nvPr/>
          </p:nvSpPr>
          <p:spPr>
            <a:xfrm>
              <a:off x="6270700" y="2313684"/>
              <a:ext cx="2097000" cy="39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Past order component  in the account component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319" name="Google Shape;319;p41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sp>
        <p:nvSpPr>
          <p:cNvPr id="320" name="Google Shape;320;p4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41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Account Page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2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42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Restaurant Page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328" name="Google Shape;32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9700" y="40175"/>
            <a:ext cx="5541754" cy="4442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Contributors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Members				       Contribution</a:t>
            </a:r>
            <a:endParaRPr/>
          </a:p>
        </p:txBody>
      </p:sp>
      <p:sp>
        <p:nvSpPr>
          <p:cNvPr id="339" name="Google Shape;339;p44"/>
          <p:cNvSpPr txBox="1"/>
          <p:nvPr>
            <p:ph idx="1" type="body"/>
          </p:nvPr>
        </p:nvSpPr>
        <p:spPr>
          <a:xfrm>
            <a:off x="729325" y="2078875"/>
            <a:ext cx="3675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Yash Shukla</a:t>
            </a:r>
            <a:r>
              <a:rPr lang="en"/>
              <a:t>                               (S20190010198)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Himanshu Pal</a:t>
            </a:r>
            <a:r>
              <a:rPr lang="en"/>
              <a:t>                           (S20190010064)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Nishchay Verma</a:t>
            </a:r>
            <a:r>
              <a:rPr lang="en"/>
              <a:t>		  (S20190010128)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Abhishek Jain</a:t>
            </a:r>
            <a:r>
              <a:rPr lang="en"/>
              <a:t>		  (S20190010003)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Praveen Kumar Reddy</a:t>
            </a:r>
            <a:r>
              <a:rPr lang="en"/>
              <a:t>        (S20190010149)</a:t>
            </a:r>
            <a:endParaRPr/>
          </a:p>
        </p:txBody>
      </p:sp>
      <p:sp>
        <p:nvSpPr>
          <p:cNvPr id="340" name="Google Shape;340;p44"/>
          <p:cNvSpPr txBox="1"/>
          <p:nvPr>
            <p:ph idx="2" type="body"/>
          </p:nvPr>
        </p:nvSpPr>
        <p:spPr>
          <a:xfrm>
            <a:off x="4404625" y="2078875"/>
            <a:ext cx="4068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Header - Footer + Blog + Routing + Integration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Food-detail + Shipment + Recommend + Get request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Login + Signup + Firebase Integration + Post &amp; Delete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Banner + Search-Result + Logo + Image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Food Item collection + mock database + Not Found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Problem statement</a:t>
            </a:r>
            <a:endParaRPr sz="3000"/>
          </a:p>
        </p:txBody>
      </p:sp>
      <p:sp>
        <p:nvSpPr>
          <p:cNvPr id="163" name="Google Shape;163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Lack of online presence of the local </a:t>
            </a:r>
            <a:r>
              <a:rPr b="1" lang="en" sz="1600">
                <a:solidFill>
                  <a:schemeClr val="dk1"/>
                </a:solidFill>
              </a:rPr>
              <a:t>restaurants</a:t>
            </a:r>
            <a:r>
              <a:rPr b="1" lang="en" sz="1600">
                <a:solidFill>
                  <a:schemeClr val="dk1"/>
                </a:solidFill>
              </a:rPr>
              <a:t>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Food services are being commercialised on a larger scale by bigger companies narrowing down the window for local restaurants.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customers do today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69" name="Google Shape;169;p2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Customers like to get the food </a:t>
            </a:r>
            <a:r>
              <a:rPr b="1" lang="en" sz="1600">
                <a:solidFill>
                  <a:schemeClr val="dk1"/>
                </a:solidFill>
              </a:rPr>
              <a:t>delivered</a:t>
            </a:r>
            <a:r>
              <a:rPr b="1" lang="en" sz="1600">
                <a:solidFill>
                  <a:schemeClr val="dk1"/>
                </a:solidFill>
              </a:rPr>
              <a:t> to their doorstep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The local </a:t>
            </a:r>
            <a:r>
              <a:rPr lang="en"/>
              <a:t>markets</a:t>
            </a:r>
            <a:r>
              <a:rPr lang="en"/>
              <a:t> lack the online presence.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So, in this online world the local shops have no direct connection with their immediate customers, where they can promote their food and share their side of story.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Ease of access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01</a:t>
            </a:r>
            <a:endParaRPr b="0" sz="3000"/>
          </a:p>
        </p:txBody>
      </p:sp>
      <p:sp>
        <p:nvSpPr>
          <p:cNvPr id="175" name="Google Shape;175;p23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Users today are more inclined towards </a:t>
            </a:r>
            <a:r>
              <a:rPr lang="en" sz="1300"/>
              <a:t>comfort</a:t>
            </a:r>
            <a:r>
              <a:rPr lang="en" sz="1300"/>
              <a:t> due to time constraint</a:t>
            </a:r>
            <a:endParaRPr sz="1300"/>
          </a:p>
        </p:txBody>
      </p:sp>
      <p:pic>
        <p:nvPicPr>
          <p:cNvPr id="176" name="Google Shape;1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90276"/>
            <a:ext cx="4571999" cy="268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food demographics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02</a:t>
            </a:r>
            <a:endParaRPr sz="3000"/>
          </a:p>
        </p:txBody>
      </p:sp>
      <p:sp>
        <p:nvSpPr>
          <p:cNvPr id="182" name="Google Shape;182;p24"/>
          <p:cNvSpPr txBox="1"/>
          <p:nvPr>
            <p:ph idx="1" type="subTitle"/>
          </p:nvPr>
        </p:nvSpPr>
        <p:spPr>
          <a:xfrm>
            <a:off x="724950" y="3313925"/>
            <a:ext cx="3068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The current demographics shows that our younger </a:t>
            </a:r>
            <a:r>
              <a:rPr lang="en" sz="1300"/>
              <a:t>generation</a:t>
            </a:r>
            <a:r>
              <a:rPr lang="en" sz="1300"/>
              <a:t> likes to </a:t>
            </a:r>
            <a:r>
              <a:rPr lang="en" sz="1300"/>
              <a:t>deliver</a:t>
            </a:r>
            <a:r>
              <a:rPr lang="en" sz="1300"/>
              <a:t> online to have the </a:t>
            </a:r>
            <a:r>
              <a:rPr lang="en" sz="1300"/>
              <a:t>food</a:t>
            </a:r>
            <a:r>
              <a:rPr lang="en" sz="1300"/>
              <a:t> </a:t>
            </a:r>
            <a:r>
              <a:rPr lang="en" sz="1300"/>
              <a:t>delivered</a:t>
            </a:r>
            <a:r>
              <a:rPr lang="en" sz="1300"/>
              <a:t> within their comfort zone</a:t>
            </a:r>
            <a:endParaRPr sz="1300"/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779625"/>
            <a:ext cx="4572000" cy="200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03</a:t>
            </a:r>
            <a:endParaRPr sz="3000"/>
          </a:p>
        </p:txBody>
      </p:sp>
      <p:sp>
        <p:nvSpPr>
          <p:cNvPr id="189" name="Google Shape;189;p25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3"/>
              </a:rPr>
              <a:t>Hudson Riehle</a:t>
            </a:r>
            <a:r>
              <a:rPr lang="en" sz="1300"/>
              <a:t>, a pioneer in Research and Innovation service supports the long term growth of the online food industry.</a:t>
            </a:r>
            <a:endParaRPr sz="1300"/>
          </a:p>
        </p:txBody>
      </p:sp>
      <p:sp>
        <p:nvSpPr>
          <p:cNvPr id="190" name="Google Shape;190;p25"/>
          <p:cNvSpPr txBox="1"/>
          <p:nvPr/>
        </p:nvSpPr>
        <p:spPr>
          <a:xfrm>
            <a:off x="5207600" y="2891725"/>
            <a:ext cx="33009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Hudson Riehle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5"/>
          <p:cNvSpPr txBox="1"/>
          <p:nvPr/>
        </p:nvSpPr>
        <p:spPr>
          <a:xfrm>
            <a:off x="5572300" y="2683088"/>
            <a:ext cx="33009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0" rtl="0" algn="l">
              <a:lnSpc>
                <a:spcPct val="115000"/>
              </a:lnSpc>
              <a:spcBef>
                <a:spcPts val="750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4C4C4C"/>
                </a:solidFill>
                <a:highlight>
                  <a:srgbClr val="F7F9FA"/>
                </a:highlight>
                <a:latin typeface="Open Sans"/>
                <a:ea typeface="Open Sans"/>
                <a:cs typeface="Open Sans"/>
                <a:sym typeface="Open Sans"/>
              </a:rPr>
              <a:t>“From the consumer perspective, there’s nothing more convenient than having the restaurant come to them.”</a:t>
            </a:r>
            <a:endParaRPr i="1" sz="1300">
              <a:solidFill>
                <a:srgbClr val="4C4C4C"/>
              </a:solidFill>
              <a:highlight>
                <a:srgbClr val="F7F9FA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750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solidFill>
                <a:srgbClr val="4C4C4C"/>
              </a:solidFill>
              <a:highlight>
                <a:srgbClr val="F7F9FA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3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25"/>
          <p:cNvSpPr txBox="1"/>
          <p:nvPr/>
        </p:nvSpPr>
        <p:spPr>
          <a:xfrm>
            <a:off x="5207575" y="3142990"/>
            <a:ext cx="33009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SVP, National Restaurant Association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3" name="Google Shape;19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4050" y="410125"/>
            <a:ext cx="2427940" cy="2425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